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3"/>
  </p:notesMasterIdLst>
  <p:sldIdLst>
    <p:sldId id="306" r:id="rId2"/>
  </p:sldIdLst>
  <p:sldSz cx="9906000" cy="6858000" type="A4"/>
  <p:notesSz cx="6797675" cy="9926638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3pPr>
    <a:lvl4pPr marL="1370013" indent="1588" algn="l" defTabSz="912813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4pPr>
    <a:lvl5pPr marL="1827213" indent="1588" algn="l" defTabSz="912813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alibri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84">
          <p15:clr>
            <a:srgbClr val="A4A3A4"/>
          </p15:clr>
        </p15:guide>
        <p15:guide id="2" pos="3840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98" autoAdjust="0"/>
    <p:restoredTop sz="89152" autoAdjust="0"/>
  </p:normalViewPr>
  <p:slideViewPr>
    <p:cSldViewPr snapToGrid="0">
      <p:cViewPr varScale="1">
        <p:scale>
          <a:sx n="85" d="100"/>
          <a:sy n="85" d="100"/>
        </p:scale>
        <p:origin x="1454" y="53"/>
      </p:cViewPr>
      <p:guideLst>
        <p:guide orient="horz" pos="2184"/>
        <p:guide pos="384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25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25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DC2441F-A1F4-4D9E-88F7-9477492E3C92}" type="datetimeFigureOut">
              <a:rPr lang="en-US"/>
              <a:pPr>
                <a:defRPr/>
              </a:pPr>
              <a:t>12/13/2023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25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F22B4442-B114-49EE-98F1-33E34FF89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47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35" algn="l" defTabSz="9142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61" algn="l" defTabSz="9142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7" algn="l" defTabSz="9142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5" algn="l" defTabSz="9142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ตัวแทน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ตัวแทนบันทึกย่อ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th-TH"/>
          </a:p>
        </p:txBody>
      </p:sp>
      <p:sp>
        <p:nvSpPr>
          <p:cNvPr id="21508" name="ตัวแทนหมายเลขภาพนิ่ง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fld id="{6C2470E2-D5DB-44EF-94E7-7169365CBCF5}" type="slidenum">
              <a:rPr lang="en-US" sz="1200" smtClean="0"/>
              <a:pPr eaLnBrk="1" hangingPunct="1">
                <a:defRPr/>
              </a:pPr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B7320E9D-E9A6-452F-935C-1247077080F6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ABDB91E6-D39E-4B66-B324-45C37BF581FA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52505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161D00D7-2442-4348-9166-D5FB239FFC1F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448451A5-2EF0-4AD2-A156-C5D63CCE8CA3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99773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900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5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6AED0B30-DA87-4BBC-8E7B-330A536DE18F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47A36B-71E4-41B8-8291-C3E9F1D02077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421077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20AC4820-71C8-48E2-91BB-091F5E56B9E6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94D6310E-6B30-4212-BC18-8AF1D08C649C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56693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3" y="1709743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3" y="4589502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A5BEBD69-14AE-407A-ABEE-5F2CC371F991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64073C1F-3DDD-40C9-8D17-6FBCD18CADF7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66405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D2F62DCC-5859-4B82-B721-D4E79221F232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146F35B7-CFEB-41FF-9DF6-9E2C1387D74B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90162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365129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EAB06C80-C830-4C8F-A0CF-4D9EEB4C014C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797C877-195F-464B-B9D1-E5ADC4BAD2DC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01527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C5CAB3AA-66D6-4F3A-B089-1522CDE48723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ABAD0EE8-765A-47CC-AC35-E29C4EF620CF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413760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D656A7F9-06A5-404D-81DD-03F5C5882595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C21D7DBC-AA2E-43B3-9237-5BB1CEC8B5E3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68735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31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BF5AF6A9-185E-4AEB-9BAB-8878C6CEFDD7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23142D8B-AC73-4327-967F-8281822A8D24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74170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1340" y="987431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fld id="{3ADCD4DC-B967-4A90-AC3A-56B5F9445353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252" eaLnBrk="1" hangingPunct="1"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78779790-9C28-41CA-AA07-75334A40C071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165001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th-TH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th-TH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C90795-34F2-489A-802B-98996660FB87}" type="datetime1">
              <a:rPr lang="en-US"/>
              <a:pPr>
                <a:defRPr/>
              </a:pPr>
              <a:t>12/13/2023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DA048E08-E763-4A37-9B63-2094B893E527}" type="slidenum">
              <a:rPr lang="th-TH" altLang="en-US"/>
              <a:pPr>
                <a:defRPr/>
              </a:pPr>
              <a:t>‹#›</a:t>
            </a:fld>
            <a:endParaRPr lang="th-TH" altLang="en-US"/>
          </a:p>
        </p:txBody>
      </p:sp>
      <p:pic>
        <p:nvPicPr>
          <p:cNvPr id="1031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38100"/>
            <a:ext cx="898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695" r:id="rId1"/>
    <p:sldLayoutId id="2147487696" r:id="rId2"/>
    <p:sldLayoutId id="2147487697" r:id="rId3"/>
    <p:sldLayoutId id="2147487698" r:id="rId4"/>
    <p:sldLayoutId id="2147487699" r:id="rId5"/>
    <p:sldLayoutId id="2147487700" r:id="rId6"/>
    <p:sldLayoutId id="2147487701" r:id="rId7"/>
    <p:sldLayoutId id="2147487702" r:id="rId8"/>
    <p:sldLayoutId id="2147487703" r:id="rId9"/>
    <p:sldLayoutId id="2147487704" r:id="rId10"/>
    <p:sldLayoutId id="2147487705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cs typeface="Angsana New" pitchFamily="18" charset="-34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149225" y="223838"/>
            <a:ext cx="9723438" cy="669925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th-TH" sz="16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defTabSz="914400" eaLnBrk="0" hangingPunct="0">
              <a:defRPr/>
            </a:pPr>
            <a:r>
              <a:rPr lang="th-TH" sz="18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ร่าง ประเด็น </a:t>
            </a:r>
            <a:r>
              <a:rPr lang="en-US" sz="18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RDU-AMR </a:t>
            </a:r>
            <a:r>
              <a:rPr lang="th-TH" sz="18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ปีงบประมาณ 256</a:t>
            </a:r>
            <a:r>
              <a:rPr lang="en-US" sz="18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endParaRPr lang="th-TH" sz="18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defTabSz="914400" eaLnBrk="0" hangingPunct="0">
              <a:defRPr/>
            </a:pPr>
            <a:endParaRPr lang="th-TH" sz="16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008063" y="2171700"/>
          <a:ext cx="8731250" cy="515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5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5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5938">
                <a:tc>
                  <a:txBody>
                    <a:bodyPr/>
                    <a:lstStyle/>
                    <a:p>
                      <a:pPr algn="l"/>
                      <a:r>
                        <a:rPr lang="th-TH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มาตรการที่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การส่งเสริมการใช้ยาอย่างสมเหตุผล (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RDU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 </a:t>
                      </a:r>
                      <a:br>
                        <a:rPr lang="th-TH" sz="12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th-TH" sz="1100" b="0" i="1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(ภายใต้ยุทธศาสตร์การพัฒนาระบบยาแห่งชาติ/มติสมัชชาสุขภาพแห่งชาติ)</a:t>
                      </a:r>
                      <a:endParaRPr lang="en-US" sz="1100" b="0" i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5" marR="68585" marT="45629" marB="45629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มาตรการที่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การจัดการการดื้อยาต้านจุลชีพ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(AMR)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อย่าง</a:t>
                      </a:r>
                      <a:r>
                        <a:rPr lang="th-TH" sz="1200" dirty="0" err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บูรณา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การ </a:t>
                      </a:r>
                      <a:r>
                        <a:rPr lang="th-TH" sz="1000" b="0" i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(ภายใต้แผนยุทธศาสตร์</a:t>
                      </a:r>
                      <a:r>
                        <a:rPr lang="th-TH" sz="1000" b="0" i="1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b="0" i="1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AMR </a:t>
                      </a:r>
                      <a:r>
                        <a:rPr lang="th-TH" sz="1000" b="0" i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ประเทศไทย พ.ศ. 2560-2564)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5" marR="68585" marT="45629" marB="45629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238125" y="1582738"/>
            <a:ext cx="814388" cy="5984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r>
              <a:rPr lang="en-US" sz="1400" b="1" spc="-70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Situation</a:t>
            </a:r>
            <a:r>
              <a:rPr lang="en-US" sz="14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    Baseline</a:t>
            </a:r>
            <a:endParaRPr lang="th-TH" sz="14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38125" y="2687638"/>
            <a:ext cx="814388" cy="2330450"/>
          </a:xfrm>
          <a:prstGeom prst="rect">
            <a:avLst/>
          </a:prstGeom>
          <a:solidFill>
            <a:srgbClr val="BDD7E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r>
              <a:rPr lang="en-US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Key Activity</a:t>
            </a:r>
            <a:br>
              <a:rPr lang="en-US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665902"/>
              </p:ext>
            </p:extLst>
          </p:nvPr>
        </p:nvGraphicFramePr>
        <p:xfrm>
          <a:off x="1052513" y="2571750"/>
          <a:ext cx="8763000" cy="2497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2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97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300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ระดับกระทรวง </a:t>
                      </a:r>
                      <a:r>
                        <a:rPr lang="en-US" sz="1300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</a:t>
                      </a:r>
                      <a:r>
                        <a:rPr lang="en-US" sz="1300" b="1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</a:t>
                      </a:r>
                      <a:endParaRPr lang="th-TH" sz="1300" b="1" u="sng" baseline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anose="020B0604030504040204" pitchFamily="34" charset="0"/>
                        <a:cs typeface="TH SarabunPSK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200" baseline="0" dirty="0" err="1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อย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.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พัฒนาสถานบริการสุขภาพทั้งรัฐและเอกชนให้มี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RDU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โดยหน่วยงานกำกับดูแลส่วนกลาง, พัฒนาระบบการกำกับดูแลด้านยาและผลิตภัณฑ์สุขภาพเพื่อส่งเสริม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RDU /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จัดทำข้อเสนอให้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guideline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ของราชวิทยาลัยเพิ่มแนวทางตามหลักการ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RDU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, รณรงค์ </a:t>
                      </a:r>
                      <a:r>
                        <a:rPr lang="th-TH" sz="1200" baseline="0" dirty="0">
                          <a:solidFill>
                            <a:srgbClr val="0000FF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“ร้านชำ ปลอดยาอันตราย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”สนับสนุนสื่อสำหรับ รพ. ร้านยา ร้านชำ, การสนับสนุนการพัฒนา และนิเทศการดำเนินงาน</a:t>
                      </a:r>
                      <a:endParaRPr lang="en-US" sz="1200" baseline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anose="020B0604030504040204" pitchFamily="34" charset="0"/>
                        <a:cs typeface="TH SarabunPSK" pitchFamily="34" charset="-34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th-TH" sz="1200" baseline="0" dirty="0" err="1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สป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(กบรส.)/กรมการแพทย์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พัฒนาระบบสารสนเทศตามตัวชี้วัด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RDU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กำกับ ติดตามและประเมินผล </a:t>
                      </a:r>
                      <a:endParaRPr lang="en-US" sz="1200" baseline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anose="020B0604030504040204" pitchFamily="34" charset="0"/>
                        <a:cs typeface="TH SarabunPSK" pitchFamily="34" charset="-34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th-TH" sz="1300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ระดับเขต/จังหวัด </a:t>
                      </a:r>
                      <a:r>
                        <a:rPr lang="en-US" sz="13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- ส่งเสริม สนับสนุน และกำกับ ติดตามการดำเนินงานในระดับพื้นที่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- พัฒนาตัวชี้วัดการสั่งใช้ยา ที่เป็นปัญหาร่วมกันระดับเขต และนำไปสู่การกำกับดูแลในระดับจังหวัด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- รณรงค์และกำกับดูแลการกระจายยา โดยเฉพาะยาอันตรายในร้านชำ (ยาปฏิชีวนะ </a:t>
                      </a:r>
                      <a:r>
                        <a:rPr lang="th-TH" sz="1200" baseline="0" dirty="0" err="1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สเตียรอยด์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NSAIDs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- ส่งเสริม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RDU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ในร้านยาที่เข้าร่วมโครงการลดความแออัด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th-TH" sz="1300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ระดับหน่วยบริการ</a:t>
                      </a:r>
                      <a:r>
                        <a:rPr lang="en-US" sz="1300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: </a:t>
                      </a:r>
                      <a:r>
                        <a:rPr lang="th-TH" sz="1300" u="sng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- ดำเนินการและประเมินตนเอง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ตามกุญแจ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PLEASE 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/เร่งการดำเนินการให้ผ่าน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ตัวชี้วัดขั้น 2 -ขั้น 3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- ดำเนินการตามแนวทาง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RDU community 5 key activities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ทั้งส่วน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Hospital 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และ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community</a:t>
                      </a:r>
                      <a:endParaRPr lang="th-TH" sz="1200" baseline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anose="020B0604030504040204" pitchFamily="34" charset="0"/>
                        <a:cs typeface="TH SarabunPSK" pitchFamily="34" charset="-34"/>
                      </a:endParaRPr>
                    </a:p>
                  </a:txBody>
                  <a:tcPr marL="68580" marR="68580" marT="36876" marB="36876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ระดับกระทรวง </a:t>
                      </a:r>
                      <a:r>
                        <a:rPr lang="en-US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</a:t>
                      </a:r>
                      <a:r>
                        <a:rPr lang="th-TH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กรมควบคุมโรค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;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สถาบันบำราศนราดูร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จัดทำระบบติดตามการติดเชื้อดื้อยา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CRE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ของ รพ.</a:t>
                      </a:r>
                      <a:b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</a:b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                      </a:t>
                      </a:r>
                      <a:r>
                        <a:rPr lang="th-TH" sz="1300" b="0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(แยกประเภท </a:t>
                      </a:r>
                      <a:r>
                        <a:rPr lang="en-US" sz="1300" b="0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HAI, HAI refer, CI, colonize</a:t>
                      </a:r>
                      <a:r>
                        <a:rPr lang="th-TH" sz="1300" b="0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) </a:t>
                      </a:r>
                      <a:endParaRPr lang="en-US" sz="1300" b="0" i="1" spc="-50" baseline="0" dirty="0">
                        <a:solidFill>
                          <a:srgbClr val="002060"/>
                        </a:solidFill>
                        <a:latin typeface="TH SarabunPSK" pitchFamily="34" charset="-34"/>
                        <a:ea typeface="Tahoma" panose="020B0604030504040204" pitchFamily="34" charset="0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         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         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;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สำนักระบาด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เฝ้าระวังเชื้อดื้อยารุนแรง 5 ชนิด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กรมวิทย์ฯ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พัฒนาศักยภาพห้องปฏิบัติการจุลชีววิทยา</a:t>
                      </a:r>
                      <a:b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</a:b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สป.(กบรส.)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ขับเคลื่อน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service plan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รพ.สังกัด สป.และสนับสนุนการแลกเปลี่ยนเรียนรู้ฯ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i="1" u="none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กรมการแพทย์ </a:t>
                      </a:r>
                      <a:r>
                        <a:rPr lang="en-US" sz="1300" b="1" i="1" u="none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 </a:t>
                      </a:r>
                      <a:r>
                        <a:rPr lang="th-TH" sz="1300" b="1" i="1" u="none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สนับสนุนการขับเคลื่อนนโยบาย </a:t>
                      </a:r>
                      <a:r>
                        <a:rPr lang="en-US" sz="1300" b="1" i="1" u="none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AMR </a:t>
                      </a:r>
                      <a:r>
                        <a:rPr lang="th-TH" sz="1300" b="1" i="1" u="none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ใน รพ. กรม + กระทรวงงอื่นๆ</a:t>
                      </a:r>
                      <a:br>
                        <a:rPr lang="th-TH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</a:br>
                      <a:r>
                        <a:rPr lang="th-TH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ระดับเขต </a:t>
                      </a:r>
                      <a:r>
                        <a:rPr lang="en-US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ทีม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AMR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ระดับเขต กำหนดมาตรการและสนับสนุนวิชาการให้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รพ.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300" b="1" i="1" u="sng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ระดับ รพศ./รพท.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: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ดำเนินการการจัดการ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AMR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อย่างบูรณาการ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 (IAM)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และรายงานอัตราการติดเชื้อดื้อยาในกระแสโลหิต 8 ชนิด และการติดเชื้อ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CRE </a:t>
                      </a:r>
                      <a:r>
                        <a:rPr lang="th-TH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ทุก </a:t>
                      </a:r>
                      <a:r>
                        <a:rPr lang="en-US" sz="1300" b="1" i="1" spc="-50" baseline="0" dirty="0">
                          <a:solidFill>
                            <a:srgbClr val="00206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specimen</a:t>
                      </a:r>
                      <a:endParaRPr lang="th-TH" sz="1300" b="1" i="1" spc="-50" baseline="0" dirty="0">
                        <a:solidFill>
                          <a:srgbClr val="002060"/>
                        </a:solidFill>
                        <a:latin typeface="TH SarabunPSK" pitchFamily="34" charset="-34"/>
                        <a:ea typeface="Tahoma" panose="020B0604030504040204" pitchFamily="34" charset="0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i="1" spc="-50" baseline="0" dirty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(</a:t>
                      </a:r>
                      <a:r>
                        <a:rPr lang="en-US" sz="2400" b="1" i="1" spc="-50" baseline="0" dirty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AMR </a:t>
                      </a:r>
                      <a:r>
                        <a:rPr lang="th-TH" sz="2400" b="1" i="1" spc="-50" baseline="0" dirty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อยู่ระหว่างปรับแก้ไข)</a:t>
                      </a:r>
                    </a:p>
                  </a:txBody>
                  <a:tcPr marL="68580" marR="68580" marT="36876" marB="36876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238125" y="5018088"/>
            <a:ext cx="833438" cy="1273175"/>
          </a:xfrm>
          <a:prstGeom prst="rect">
            <a:avLst/>
          </a:prstGeom>
          <a:solidFill>
            <a:srgbClr val="BDD7E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r>
              <a:rPr lang="en-US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Small Success</a:t>
            </a:r>
            <a:endParaRPr lang="th-TH" sz="16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8125" y="2195513"/>
            <a:ext cx="814388" cy="492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r>
              <a:rPr lang="en-US" sz="14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Strategy</a:t>
            </a:r>
            <a:br>
              <a:rPr lang="en-US" sz="14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4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03200" y="919163"/>
            <a:ext cx="868363" cy="6334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endParaRPr lang="th-TH" sz="16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6216" name="TextBox 35"/>
          <p:cNvSpPr txBox="1">
            <a:spLocks noChangeArrowheads="1"/>
          </p:cNvSpPr>
          <p:nvPr/>
        </p:nvSpPr>
        <p:spPr bwMode="auto">
          <a:xfrm>
            <a:off x="149225" y="915988"/>
            <a:ext cx="903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9pPr>
          </a:lstStyle>
          <a:p>
            <a:pPr algn="ctr" defTabSz="914400"/>
            <a:r>
              <a:rPr lang="en-US" altLang="en-US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Objective </a:t>
            </a:r>
          </a:p>
          <a:p>
            <a:pPr algn="ctr" defTabSz="914400"/>
            <a:r>
              <a:rPr lang="en-US" altLang="en-US" sz="16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KPI</a:t>
            </a:r>
            <a:endParaRPr lang="th-TH" altLang="en-US" sz="1600" b="1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6217" name="TextBox 1"/>
          <p:cNvSpPr txBox="1">
            <a:spLocks noChangeArrowheads="1"/>
          </p:cNvSpPr>
          <p:nvPr/>
        </p:nvSpPr>
        <p:spPr bwMode="auto">
          <a:xfrm>
            <a:off x="8593138" y="6508750"/>
            <a:ext cx="1146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9pPr>
          </a:lstStyle>
          <a:p>
            <a:pPr algn="ctr" defTabSz="914400"/>
            <a:r>
              <a:rPr lang="th-TH" altLang="en-US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แก้ไข 2</a:t>
            </a:r>
            <a:r>
              <a:rPr lang="en-US" altLang="en-US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5</a:t>
            </a:r>
            <a:r>
              <a:rPr lang="th-TH" altLang="en-US" sz="16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ส.ค.63</a:t>
            </a:r>
            <a:endParaRPr lang="en-US" altLang="en-US" sz="160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6218" name="TextBox 24"/>
          <p:cNvSpPr txBox="1">
            <a:spLocks noChangeArrowheads="1"/>
          </p:cNvSpPr>
          <p:nvPr/>
        </p:nvSpPr>
        <p:spPr bwMode="auto">
          <a:xfrm>
            <a:off x="238125" y="6540500"/>
            <a:ext cx="7805738" cy="2921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cs typeface="Angsana New" pitchFamily="18" charset="-34"/>
              </a:defRPr>
            </a:lvl9pPr>
          </a:lstStyle>
          <a:p>
            <a:pPr defTabSz="914400"/>
            <a:r>
              <a:rPr lang="th-TH" altLang="en-US" sz="13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หน่วยงานหลัก</a:t>
            </a:r>
            <a:r>
              <a:rPr lang="en-US" altLang="en-US" sz="13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altLang="en-US" sz="13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อย.</a:t>
            </a:r>
            <a:r>
              <a:rPr lang="en-US" altLang="en-US" sz="13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/</a:t>
            </a:r>
            <a:r>
              <a:rPr lang="th-TH" altLang="en-US" sz="1300" b="1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 สป. (กบรส.) </a:t>
            </a:r>
            <a:r>
              <a:rPr lang="th-TH" altLang="en-US" sz="13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หน่วยงานร่วม</a:t>
            </a:r>
            <a:r>
              <a:rPr lang="en-US" altLang="en-US" sz="13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: </a:t>
            </a:r>
            <a:r>
              <a:rPr lang="th-TH" altLang="en-US" sz="130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กรมวิทยาศาสตร์การแพทย์ กรมควบคุมโรค (สถาบันบำราศนราดูร และสำนักระบาดวิทยา) กรมการแพทย์ </a:t>
            </a:r>
          </a:p>
        </p:txBody>
      </p:sp>
      <p:sp>
        <p:nvSpPr>
          <p:cNvPr id="28" name="Rectangle 24"/>
          <p:cNvSpPr/>
          <p:nvPr/>
        </p:nvSpPr>
        <p:spPr>
          <a:xfrm>
            <a:off x="68263" y="-6350"/>
            <a:ext cx="835025" cy="6667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hangingPunct="0">
              <a:defRPr/>
            </a:pPr>
            <a:r>
              <a:rPr lang="en-US" sz="14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Service </a:t>
            </a:r>
          </a:p>
          <a:p>
            <a:pPr algn="ctr" defTabSz="914400" eaLnBrk="0" hangingPunct="0">
              <a:defRPr/>
            </a:pPr>
            <a:r>
              <a:rPr lang="en-US" sz="14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4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03288" y="-6350"/>
            <a:ext cx="2698750" cy="6731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eaLnBrk="0" hangingPunct="0">
              <a:defRPr/>
            </a:pPr>
            <a:r>
              <a:rPr lang="th-TH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 ๖: การพัฒนาระบบบริการสุขภาพ โครงการที่ ๑๕</a:t>
            </a:r>
            <a:r>
              <a:rPr lang="en-US" sz="1600" b="1" dirty="0">
                <a:solidFill>
                  <a:prstClr val="black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RDU –AMR Service Plan</a:t>
            </a:r>
            <a:endParaRPr lang="th-TH" sz="1600" b="1" dirty="0">
              <a:solidFill>
                <a:prstClr val="black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30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368948"/>
              </p:ext>
            </p:extLst>
          </p:nvPr>
        </p:nvGraphicFramePr>
        <p:xfrm>
          <a:off x="1071563" y="1493838"/>
          <a:ext cx="8732837" cy="681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8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4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10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ร้อยละของ รพ. ที่ใช้ยาอย่างสมเหตุผล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RDU  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RDU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ขั้นที่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 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 100 และ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RDU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ขั้นที่ 2 ร้อยละ 58.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04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RDU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ขั้นที่ 3 ร้อยละ 2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9</a:t>
                      </a:r>
                      <a:r>
                        <a:rPr lang="th-TH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.3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14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(ณ </a:t>
                      </a:r>
                      <a:r>
                        <a:rPr lang="th-TH" sz="1400" b="1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/256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</a:p>
                  </a:txBody>
                  <a:tcPr marL="68585" marR="68585" marT="45605" marB="45605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รพ.มีการจัดการ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AMR </a:t>
                      </a:r>
                      <a:r>
                        <a:rPr lang="th-TH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อย่างบูรณาการ ระดับ 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Intermediate </a:t>
                      </a:r>
                      <a:r>
                        <a:rPr lang="th-TH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ร้อยละ 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96.64</a:t>
                      </a:r>
                      <a:br>
                        <a:rPr lang="en-US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</a:br>
                      <a:r>
                        <a:rPr lang="th-TH" sz="1400" b="1" i="1" u="none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อัตราการติดเชื้อดื้อยาต่อผู้ป่วยที่ติดเชื้อแบคทีเรีย 8 ชนิด เท่ากับ</a:t>
                      </a:r>
                      <a:r>
                        <a:rPr lang="th-TH" sz="1400" b="1" i="1" u="none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1400" b="1" i="1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35.62 (ปีพ.ศ. 61)</a:t>
                      </a:r>
                      <a:endParaRPr lang="en-US" sz="1400" b="1" i="1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8585" marR="68585" marT="45605" marB="4560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21"/>
          <p:cNvGraphicFramePr>
            <a:graphicFrameLocks noGrp="1"/>
          </p:cNvGraphicFramePr>
          <p:nvPr/>
        </p:nvGraphicFramePr>
        <p:xfrm>
          <a:off x="1062038" y="893763"/>
          <a:ext cx="8763000" cy="70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59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spc="-5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Objectives: </a:t>
                      </a:r>
                      <a:r>
                        <a:rPr lang="th-TH" sz="1400" b="1" i="0" spc="-5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ใช้ยาปลอดภัย และลดค่าใช้จ่ายด้านยา</a:t>
                      </a: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br>
                        <a:rPr lang="en-US" sz="1400" b="1" i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r>
                        <a:rPr lang="en-US" sz="1400" b="1" i="0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KPI</a:t>
                      </a:r>
                      <a:r>
                        <a:rPr lang="en-US" sz="1400" b="1" i="0" u="sng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400" b="1" i="0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1.1</a:t>
                      </a:r>
                      <a:r>
                        <a:rPr lang="th-TH" sz="1400" b="1" i="0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ร้อยละของ รพ. ที่ใช้ยาอย่างสมเหตุผล</a:t>
                      </a:r>
                      <a:r>
                        <a:rPr lang="en-US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RDU</a:t>
                      </a:r>
                      <a:r>
                        <a:rPr lang="th-TH" sz="14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endParaRPr lang="en-US" sz="1400" b="1" i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KPI 1.2 </a:t>
                      </a:r>
                      <a:r>
                        <a:rPr lang="th-TH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ร้อยละของจังหวัดที่ดำเนินงาน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RDU Community</a:t>
                      </a:r>
                      <a:endParaRPr lang="en-US" sz="1400" b="1" i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68590" marR="68590" marT="30756" marB="30756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spc="-7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Objective:</a:t>
                      </a:r>
                      <a:r>
                        <a:rPr lang="en-US" sz="1400" b="1" i="1" spc="-70" baseline="0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1400" b="1" i="1" spc="-7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ลดการป่วยจากเชื้อดื้อยา และลดการใช้ยาต้านจุลชีพอย่างไม่เหมาะสม</a:t>
                      </a:r>
                      <a:r>
                        <a:rPr lang="en-US" sz="1400" b="1" i="1" spc="-7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br>
                        <a:rPr lang="en-US" sz="1400" b="1" i="1" spc="-7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r>
                        <a:rPr lang="en-US" sz="1400" b="1" i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KPI</a:t>
                      </a:r>
                      <a:r>
                        <a:rPr lang="en-US" sz="1400" b="1" i="1" u="sng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# </a:t>
                      </a:r>
                      <a:r>
                        <a:rPr lang="en-US" sz="1400" b="1" i="1" u="sng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en-US" sz="1400" b="1" i="1" u="sng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ร้อยละของ รพ. ที่มีระบบจัดการการดื้อยาต้านจุลชีพอย่างบูรณาการ 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AMR) </a:t>
                      </a:r>
                    </a:p>
                  </a:txBody>
                  <a:tcPr marL="68590" marR="68590" marT="30756" marB="30756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052513" y="5040313"/>
          <a:ext cx="8751888" cy="1279802"/>
        </p:xfrm>
        <a:graphic>
          <a:graphicData uri="http://schemas.openxmlformats.org/drawingml/2006/table">
            <a:tbl>
              <a:tblPr/>
              <a:tblGrid>
                <a:gridCol w="1728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9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8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4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79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Small success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ไตรมาส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ขั้นที่ 2 ≥  ร้อยละ 60</a:t>
                      </a:r>
                      <a:b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ขั้นที่ 3 ≥ ร้อยละ 27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</a:br>
                      <a:endParaRPr kumimoji="0" lang="th-TH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4" marR="68584" marT="45541" marB="4554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Small success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ไตรมาส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ขั้นที่ 2 ≥ ร้อยละ  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ขั้นที่ 3 ≥ ร้อยละ  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AMR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ระดับ 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Intermediate ≥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ร้อยละ 90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อัตราการติดเชื้อดื้อยาในกระแสเลือดลดลง ร้อยละ </a:t>
                      </a: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5.00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 (</a:t>
                      </a:r>
                      <a:r>
                        <a:rPr lang="th-TH" sz="1300" b="1" i="1" spc="-50" baseline="0" dirty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อยู่ระหว่างปรับแก้ไข)</a:t>
                      </a:r>
                      <a:endParaRPr kumimoji="0" lang="th-TH" sz="1300" b="1" i="0" u="none" strike="noStrike" cap="none" spc="-50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4" marR="68584" marT="45541" marB="4554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Small success  </a:t>
                      </a:r>
                      <a:r>
                        <a:rPr kumimoji="0" lang="th-TH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ไตรมาส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ขั้นที่ 2 ≥  ร้อยละ 68</a:t>
                      </a:r>
                      <a:b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ขั้นที่ 3 ≥ ร้อยละ 32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4" marR="68584" marT="45541" marB="4554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Small success  </a:t>
                      </a:r>
                      <a:r>
                        <a:rPr kumimoji="0" lang="th-TH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ไตรมาส</a:t>
                      </a:r>
                      <a:r>
                        <a:rPr kumimoji="0" lang="th-TH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 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ขั้นที่ 2 ≥ร้อยละ 70</a:t>
                      </a:r>
                      <a:endParaRPr kumimoji="0" lang="en-US" sz="1300" b="1" i="0" u="none" strike="noStrike" cap="none" spc="-5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RDU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ขั้นที่ 3 ≥ ร้อยละ 35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AMR 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ระดับ </a:t>
                      </a: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Intermediate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ร้อยละ 100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อัตราการติดเชื้อดื้อยาในกระแสเลือดลดลง ร้อยละ </a:t>
                      </a:r>
                      <a:r>
                        <a:rPr kumimoji="0" lang="en-US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7.50</a:t>
                      </a:r>
                      <a:r>
                        <a:rPr kumimoji="0" lang="th-TH" sz="1300" b="1" i="0" u="none" strike="noStrike" cap="none" spc="-50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(</a:t>
                      </a:r>
                      <a:r>
                        <a:rPr lang="th-TH" sz="1300" b="1" i="1" spc="-50" baseline="0" dirty="0">
                          <a:solidFill>
                            <a:srgbClr val="FF0000"/>
                          </a:solidFill>
                          <a:latin typeface="TH SarabunPSK" pitchFamily="34" charset="-34"/>
                          <a:ea typeface="Tahoma" panose="020B0604030504040204" pitchFamily="34" charset="0"/>
                          <a:cs typeface="TH SarabunPSK" pitchFamily="34" charset="-34"/>
                        </a:rPr>
                        <a:t>อยู่ระหว่างปรับแก้ไข)</a:t>
                      </a:r>
                      <a:endParaRPr kumimoji="0" lang="th-TH" sz="1300" b="1" i="0" u="none" strike="noStrike" cap="none" spc="-50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68584" marR="68584" marT="45541" marB="4554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2189</TotalTime>
  <Words>783</Words>
  <Application>Microsoft Office PowerPoint</Application>
  <PresentationFormat>กระดาษ A4 (210x297 มม.)</PresentationFormat>
  <Paragraphs>53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Tahoma</vt:lpstr>
      <vt:lpstr>TH SarabunPSK</vt:lpstr>
      <vt:lpstr>3_Office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Lee</dc:creator>
  <cp:lastModifiedBy>BD-Dell</cp:lastModifiedBy>
  <cp:revision>312</cp:revision>
  <cp:lastPrinted>2020-08-14T07:33:28Z</cp:lastPrinted>
  <dcterms:created xsi:type="dcterms:W3CDTF">2019-03-09T14:41:46Z</dcterms:created>
  <dcterms:modified xsi:type="dcterms:W3CDTF">2023-12-13T04:02:59Z</dcterms:modified>
</cp:coreProperties>
</file>